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73"/>
  </p:notesMasterIdLst>
  <p:sldIdLst>
    <p:sldId id="256" r:id="rId2"/>
    <p:sldId id="442" r:id="rId3"/>
    <p:sldId id="396" r:id="rId4"/>
    <p:sldId id="397" r:id="rId5"/>
    <p:sldId id="344" r:id="rId6"/>
    <p:sldId id="384" r:id="rId7"/>
    <p:sldId id="342" r:id="rId8"/>
    <p:sldId id="437" r:id="rId9"/>
    <p:sldId id="398" r:id="rId10"/>
    <p:sldId id="399" r:id="rId11"/>
    <p:sldId id="400" r:id="rId12"/>
    <p:sldId id="419" r:id="rId13"/>
    <p:sldId id="404" r:id="rId14"/>
    <p:sldId id="401" r:id="rId15"/>
    <p:sldId id="440" r:id="rId16"/>
    <p:sldId id="402" r:id="rId17"/>
    <p:sldId id="385" r:id="rId18"/>
    <p:sldId id="386" r:id="rId19"/>
    <p:sldId id="387" r:id="rId20"/>
    <p:sldId id="388" r:id="rId21"/>
    <p:sldId id="427" r:id="rId22"/>
    <p:sldId id="357" r:id="rId23"/>
    <p:sldId id="420" r:id="rId24"/>
    <p:sldId id="405" r:id="rId25"/>
    <p:sldId id="413" r:id="rId26"/>
    <p:sldId id="421" r:id="rId27"/>
    <p:sldId id="403" r:id="rId28"/>
    <p:sldId id="436" r:id="rId29"/>
    <p:sldId id="394" r:id="rId30"/>
    <p:sldId id="353" r:id="rId31"/>
    <p:sldId id="354" r:id="rId32"/>
    <p:sldId id="378" r:id="rId33"/>
    <p:sldId id="380" r:id="rId34"/>
    <p:sldId id="362" r:id="rId35"/>
    <p:sldId id="441" r:id="rId36"/>
    <p:sldId id="389" r:id="rId37"/>
    <p:sldId id="339" r:id="rId38"/>
    <p:sldId id="271" r:id="rId39"/>
    <p:sldId id="435" r:id="rId40"/>
    <p:sldId id="306" r:id="rId41"/>
    <p:sldId id="303" r:id="rId42"/>
    <p:sldId id="308" r:id="rId43"/>
    <p:sldId id="316" r:id="rId44"/>
    <p:sldId id="406" r:id="rId45"/>
    <p:sldId id="390" r:id="rId46"/>
    <p:sldId id="423" r:id="rId47"/>
    <p:sldId id="318" r:id="rId48"/>
    <p:sldId id="321" r:id="rId49"/>
    <p:sldId id="434" r:id="rId50"/>
    <p:sldId id="433" r:id="rId51"/>
    <p:sldId id="429" r:id="rId52"/>
    <p:sldId id="414" r:id="rId53"/>
    <p:sldId id="425" r:id="rId54"/>
    <p:sldId id="333" r:id="rId55"/>
    <p:sldId id="335" r:id="rId56"/>
    <p:sldId id="431" r:id="rId57"/>
    <p:sldId id="407" r:id="rId58"/>
    <p:sldId id="391" r:id="rId59"/>
    <p:sldId id="439" r:id="rId60"/>
    <p:sldId id="408" r:id="rId61"/>
    <p:sldId id="392" r:id="rId62"/>
    <p:sldId id="366" r:id="rId63"/>
    <p:sldId id="365" r:id="rId64"/>
    <p:sldId id="393" r:id="rId65"/>
    <p:sldId id="368" r:id="rId66"/>
    <p:sldId id="369" r:id="rId67"/>
    <p:sldId id="370" r:id="rId68"/>
    <p:sldId id="438" r:id="rId69"/>
    <p:sldId id="364" r:id="rId70"/>
    <p:sldId id="361" r:id="rId71"/>
    <p:sldId id="267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51" autoAdjust="0"/>
    <p:restoredTop sz="77679" autoAdjust="0"/>
  </p:normalViewPr>
  <p:slideViewPr>
    <p:cSldViewPr>
      <p:cViewPr varScale="1">
        <p:scale>
          <a:sx n="60" d="100"/>
          <a:sy n="60" d="100"/>
        </p:scale>
        <p:origin x="-96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28F41A-3EFC-4E54-BA9E-554E9FC9650A}" type="datetimeFigureOut">
              <a:rPr lang="en-US"/>
              <a:pPr>
                <a:defRPr/>
              </a:pPr>
              <a:t>9/9/2015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234028-1A9A-4F07-BBF4-059EB59E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635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34028-1A9A-4F07-BBF4-059EB59E80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636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Today we will cover how to use social media in a safe manner.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4A7CB-BAE4-4F65-A5FF-DE7136F28898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27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sz="1200" dirty="0" smtClean="0"/>
              <a:t>NJRealtor.MyForce.com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34028-1A9A-4F07-BBF4-059EB59E80C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sprays</a:t>
            </a:r>
            <a:r>
              <a:rPr lang="en-US" baseline="0" dirty="0" smtClean="0"/>
              <a:t> then alarm. Products then facts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CCDEE-BE51-46D1-B516-89753440D9E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845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will thank everyone for their time and attention. I will let agents know that if they want to stay in the loop regarding agent safety, crimes against agents and safety solutions, they can join this Linked In group.</a:t>
            </a:r>
          </a:p>
        </p:txBody>
      </p:sp>
    </p:spTree>
    <p:extLst>
      <p:ext uri="{BB962C8B-B14F-4D97-AF65-F5344CB8AC3E}">
        <p14:creationId xmlns="" xmlns:p14="http://schemas.microsoft.com/office/powerpoint/2010/main" val="337067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FFF1C2-554A-4A07-B814-2BBA52E5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D112-51E2-436F-BA7B-EF2ADFA03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31C0-93A7-4B19-AE47-B4F558B1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4F98-C2AC-46CC-938E-C6E0125D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97DBDC-9946-4117-BBEE-90ECBF2D9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1D96-EDE7-4B81-8B58-1FD71CEFC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11DDB-EBE1-4AB2-85DF-866B6AA02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B5A1-8F20-4E15-85E3-C6CE40863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196FB-C89D-4FCC-99E2-E34FD5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3D4F4-91DE-48B2-B166-21F75B013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814B99-43CD-4ACE-B62E-17B987907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8E375B3-B7B4-4378-AD89-15F253C42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14" r:id="rId2"/>
    <p:sldLayoutId id="2147484121" r:id="rId3"/>
    <p:sldLayoutId id="2147484115" r:id="rId4"/>
    <p:sldLayoutId id="2147484122" r:id="rId5"/>
    <p:sldLayoutId id="2147484116" r:id="rId6"/>
    <p:sldLayoutId id="2147484123" r:id="rId7"/>
    <p:sldLayoutId id="2147484124" r:id="rId8"/>
    <p:sldLayoutId id="2147484125" r:id="rId9"/>
    <p:sldLayoutId id="2147484117" r:id="rId10"/>
    <p:sldLayoutId id="2147484118" r:id="rId11"/>
    <p:sldLayoutId id="214748412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FBA7F3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FBA7F3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96969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1B1E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alagentguard.com/opn-house-video-monitorin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tyandsecuritysourc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.sidekickopen01.com/e1t/c/5/f18dQhb0S7lC8dDMPbW2n0x6l2B9nMJN7t5XX4RzH4zW1p8hNn5v0KZRW1q0JJx56dT0pf3tSCvx02?si=4891948709052416&amp;pi=7812E277-58DC-4FAA-9CEC-D0F323F28A53&amp;t=http://REALTORSafeHarbor.co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28600"/>
            <a:ext cx="73152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Cambria" pitchFamily="18" charset="0"/>
              </a:rPr>
              <a:t>REAL ESTATE AGENT SAFETY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10000"/>
            <a:ext cx="7086600" cy="990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alibri" pitchFamily="34" charset="0"/>
              </a:rPr>
              <a:t>Presented by Tracey Hawkins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latin typeface="Calibri" pitchFamily="34" charset="0"/>
              </a:rPr>
              <a:t>“Tracey, the Safety Lady”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99125" y="-3397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" name="Picture 4" descr="logo sss small 250 x 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5181600"/>
            <a:ext cx="6400800" cy="768096"/>
          </a:xfrm>
          <a:prstGeom prst="rect">
            <a:avLst/>
          </a:prstGeom>
        </p:spPr>
      </p:pic>
      <p:pic>
        <p:nvPicPr>
          <p:cNvPr id="6" name="Picture 5" descr="Tracey caricature resized larg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362200"/>
            <a:ext cx="1600200" cy="2336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</a:p>
          <a:p>
            <a:endParaRPr lang="en-US" dirty="0" smtClean="0"/>
          </a:p>
          <a:p>
            <a:r>
              <a:rPr lang="en-US" dirty="0" smtClean="0"/>
              <a:t>I.C.E.</a:t>
            </a:r>
          </a:p>
          <a:p>
            <a:endParaRPr lang="en-US" dirty="0" smtClean="0"/>
          </a:p>
          <a:p>
            <a:r>
              <a:rPr lang="en-US" dirty="0" smtClean="0"/>
              <a:t>Hack-proofing</a:t>
            </a:r>
          </a:p>
          <a:p>
            <a:endParaRPr lang="en-US" dirty="0" smtClean="0"/>
          </a:p>
          <a:p>
            <a:r>
              <a:rPr lang="en-US" dirty="0" smtClean="0"/>
              <a:t>Apps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 Safely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not to wear…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Making Safety Profitable and Worthwhile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80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 Your Sellers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070084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“Client Safety Plan”</a:t>
            </a:r>
            <a:endParaRPr 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6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 Listing 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16764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Security walk-through:</a:t>
            </a:r>
          </a:p>
          <a:p>
            <a:r>
              <a:rPr lang="en-US" dirty="0" smtClean="0">
                <a:latin typeface="Gill Sans MT" pitchFamily="34" charset="0"/>
              </a:rPr>
              <a:t> - Photos</a:t>
            </a:r>
          </a:p>
          <a:p>
            <a:pPr>
              <a:buFontTx/>
              <a:buChar char="-"/>
            </a:pPr>
            <a:r>
              <a:rPr lang="en-US" dirty="0" smtClean="0">
                <a:latin typeface="Gill Sans MT" pitchFamily="34" charset="0"/>
              </a:rPr>
              <a:t>  </a:t>
            </a:r>
            <a:r>
              <a:rPr lang="en-US" dirty="0" smtClean="0">
                <a:latin typeface="Gill Sans MT" pitchFamily="34" charset="0"/>
              </a:rPr>
              <a:t>Jewelry</a:t>
            </a:r>
          </a:p>
          <a:p>
            <a:pPr>
              <a:buFontTx/>
              <a:buChar char="-"/>
            </a:pPr>
            <a:r>
              <a:rPr lang="en-US" dirty="0" smtClean="0">
                <a:latin typeface="Gill Sans MT" pitchFamily="34" charset="0"/>
              </a:rPr>
              <a:t>  Prescription meds</a:t>
            </a:r>
            <a:endParaRPr lang="en-US" dirty="0" smtClean="0">
              <a:latin typeface="Gill Sans MT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ill Sans MT" pitchFamily="34" charset="0"/>
              </a:rPr>
              <a:t>  Mail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 Lights, locks and landscaping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 Buyers and agents who show up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715250" cy="6096000"/>
          </a:xfrm>
        </p:spPr>
        <p:txBody>
          <a:bodyPr/>
          <a:lstStyle/>
          <a:p>
            <a:r>
              <a:rPr lang="en-US" b="1" dirty="0" smtClean="0"/>
              <a:t>DEA </a:t>
            </a:r>
            <a:r>
              <a:rPr lang="en-US" b="1" dirty="0" smtClean="0"/>
              <a:t>Announces 10th National Prescription Drug Take-Back</a:t>
            </a:r>
          </a:p>
          <a:p>
            <a:r>
              <a:rPr lang="en-US" b="1" dirty="0" smtClean="0"/>
              <a:t>JUL 28 (NEWARK, N.J.)</a:t>
            </a:r>
            <a:r>
              <a:rPr lang="en-US" dirty="0" smtClean="0"/>
              <a:t> –– DEA Acting Administrator Chuck Rosenberg today announced that the 10th National Prescription Drug Take-Back will take place September 26th from 10 am-2 pm. As with the previous nine Take-Back events, sites will be set up throughout communities nationwide so local residents can return their unused, unwanted, or expired prescription drugs for safe disposal.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"/>
            <a:ext cx="7181088" cy="1143000"/>
          </a:xfrm>
        </p:spPr>
        <p:txBody>
          <a:bodyPr/>
          <a:lstStyle/>
          <a:p>
            <a:r>
              <a:rPr lang="en-US" dirty="0" smtClean="0"/>
              <a:t>Safe Showing Techniques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33401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Real Estate Agents and Pictures</a:t>
            </a:r>
          </a:p>
          <a:p>
            <a:pPr algn="ctr"/>
            <a:endParaRPr lang="en-US" sz="4000" dirty="0" smtClean="0">
              <a:latin typeface="Arial Black" pitchFamily="34" charset="0"/>
            </a:endParaRPr>
          </a:p>
          <a:p>
            <a:pPr algn="ctr"/>
            <a:endParaRPr lang="en-US" sz="4000" dirty="0" smtClean="0">
              <a:latin typeface="Arial Black" pitchFamily="34" charset="0"/>
            </a:endParaRPr>
          </a:p>
          <a:p>
            <a:pPr algn="ctr"/>
            <a:endParaRPr lang="en-US" sz="4000" dirty="0" smtClean="0">
              <a:latin typeface="Arial Black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Why inappropriate photos can make you a target.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757659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2728"/>
            <a:ext cx="7772399" cy="651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“Tracey, the Safety Lady”?</a:t>
            </a:r>
            <a:endParaRPr lang="en-US" dirty="0"/>
          </a:p>
        </p:txBody>
      </p:sp>
      <p:pic>
        <p:nvPicPr>
          <p:cNvPr id="4" name="Content Placeholder 3" descr="Tracey Hawkins 14-15 (2)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29400" y="1447800"/>
            <a:ext cx="1638345" cy="1947672"/>
          </a:xfrm>
        </p:spPr>
      </p:pic>
      <p:sp>
        <p:nvSpPr>
          <p:cNvPr id="6" name="TextBox 5"/>
          <p:cNvSpPr txBox="1"/>
          <p:nvPr/>
        </p:nvSpPr>
        <p:spPr>
          <a:xfrm>
            <a:off x="1143000" y="1143000"/>
            <a:ext cx="5562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I have: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Been a real estate agent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Worked in the safety and security field over 20 years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Trained thousands of agents to work safely (over 1,100 in May 2015)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Spoken all over the country; from ND to TX, to NJ to CA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Worked with the National Association of REALTORS® on the safety initiative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Owner of Linked </a:t>
            </a:r>
            <a:r>
              <a:rPr lang="en-US" sz="2000" dirty="0" err="1" smtClean="0">
                <a:latin typeface="+mj-lt"/>
              </a:rPr>
              <a:t>In’s</a:t>
            </a:r>
            <a:r>
              <a:rPr lang="en-US" sz="2000" dirty="0" smtClean="0">
                <a:latin typeface="+mj-lt"/>
              </a:rPr>
              <a:t> Real Estate Agent Safety Forum group (over 3,000 members)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Nationally recognized safety and security expert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Research safety and security products and services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Offer tried and true safety and security products to agents</a:t>
            </a:r>
          </a:p>
          <a:p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                  I am passionate about what I do!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769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Estate Agent Photos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915400" cy="5791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35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867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Agent Photos</a:t>
            </a:r>
            <a:endParaRPr lang="en-US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90587"/>
            <a:ext cx="5862637" cy="59674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Words to </a:t>
            </a:r>
            <a:r>
              <a:rPr lang="en-US" dirty="0" smtClean="0"/>
              <a:t>Avoid in Advertising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98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Avoid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752600"/>
            <a:ext cx="37192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Isolated</a:t>
            </a:r>
          </a:p>
          <a:p>
            <a:r>
              <a:rPr lang="en-US" sz="3200" dirty="0" smtClean="0"/>
              <a:t>Romantic</a:t>
            </a:r>
          </a:p>
          <a:p>
            <a:r>
              <a:rPr lang="en-US" sz="3200" dirty="0" smtClean="0"/>
              <a:t>Private</a:t>
            </a:r>
          </a:p>
          <a:p>
            <a:r>
              <a:rPr lang="en-US" sz="3200" dirty="0" smtClean="0"/>
              <a:t>Empty</a:t>
            </a:r>
          </a:p>
          <a:p>
            <a:r>
              <a:rPr lang="en-US" sz="3200" dirty="0" smtClean="0"/>
              <a:t>Move-in immediately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009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Sellers and Photos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"/>
            <a:ext cx="5105400" cy="1143000"/>
          </a:xfrm>
        </p:spPr>
        <p:txBody>
          <a:bodyPr/>
          <a:lstStyle/>
          <a:p>
            <a:pPr algn="ctr"/>
            <a:r>
              <a:rPr lang="en-US" dirty="0" smtClean="0"/>
              <a:t>Open House Safety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16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House Safety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447801"/>
            <a:ext cx="6781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Fair Housing Discrimination Act</a:t>
            </a:r>
          </a:p>
          <a:p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 </a:t>
            </a:r>
            <a:r>
              <a:rPr lang="en-US" dirty="0" smtClean="0">
                <a:latin typeface="Gill Sans MT" pitchFamily="34" charset="0"/>
              </a:rPr>
              <a:t>Seller </a:t>
            </a:r>
            <a:r>
              <a:rPr lang="en-US" dirty="0" smtClean="0">
                <a:latin typeface="Gill Sans MT" pitchFamily="34" charset="0"/>
              </a:rPr>
              <a:t>Preparation- S</a:t>
            </a:r>
            <a:r>
              <a:rPr lang="en-US" dirty="0" smtClean="0">
                <a:latin typeface="Gill Sans MT" pitchFamily="34" charset="0"/>
              </a:rPr>
              <a:t>ecurity </a:t>
            </a:r>
            <a:r>
              <a:rPr lang="en-US" dirty="0" smtClean="0">
                <a:latin typeface="Gill Sans MT" pitchFamily="34" charset="0"/>
              </a:rPr>
              <a:t>walk-through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 Exits and parking</a:t>
            </a:r>
          </a:p>
          <a:p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 Emergency contact plan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Agent’s </a:t>
            </a:r>
            <a:r>
              <a:rPr lang="en-US" dirty="0" smtClean="0">
                <a:latin typeface="Gill Sans MT" pitchFamily="34" charset="0"/>
              </a:rPr>
              <a:t>valuables</a:t>
            </a: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Gill Sans MT" pitchFamily="34" charset="0"/>
              </a:rPr>
              <a:t>Enlist a partner</a:t>
            </a: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320"/>
            <a:ext cx="7638288" cy="1402080"/>
          </a:xfrm>
        </p:spPr>
        <p:txBody>
          <a:bodyPr/>
          <a:lstStyle/>
          <a:p>
            <a:r>
              <a:rPr lang="en-US" dirty="0" smtClean="0"/>
              <a:t>Smile You Are On Camera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81200" y="3791634"/>
            <a:ext cx="44958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2551889"/>
            <a:ext cx="7696200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Open House Video</a:t>
            </a:r>
            <a:r>
              <a:rPr lang="en-US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Monitoring: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https://www.realagentguard.com/opn-house-video-monitoring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71600"/>
            <a:ext cx="662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Why Being Nice to FSBOs Can be Good For Business and Help You Be a Good Neighbor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risks in this </a:t>
            </a:r>
            <a:r>
              <a:rPr lang="en-US" dirty="0" smtClean="0"/>
              <a:t>business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You make a living meeting complete strangers in empty houses and sitting in empty houses waiting for strangers to come 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"/>
            <a:ext cx="75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FSBO Safety is Your Business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819900" cy="48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"/>
            <a:ext cx="7391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E-Mail Me to Request FSBO Safety Tips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514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safetyandsecuritysource@gmail.com</a:t>
            </a:r>
            <a:endParaRPr lang="en-US" sz="32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3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RETAIL REAL ESTATE </a:t>
            </a:r>
            <a:br>
              <a:rPr lang="en-US" dirty="0" smtClean="0"/>
            </a:b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DISTRESSED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057400"/>
            <a:ext cx="3657600" cy="41300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Pristine shape</a:t>
            </a:r>
          </a:p>
          <a:p>
            <a:r>
              <a:rPr lang="en-US" dirty="0" smtClean="0"/>
              <a:t>Animals corralled</a:t>
            </a:r>
          </a:p>
          <a:p>
            <a:r>
              <a:rPr lang="en-US" dirty="0" smtClean="0"/>
              <a:t>Family home</a:t>
            </a:r>
          </a:p>
          <a:p>
            <a:r>
              <a:rPr lang="en-US" dirty="0" smtClean="0"/>
              <a:t>Friendly neighbors</a:t>
            </a:r>
          </a:p>
          <a:p>
            <a:r>
              <a:rPr lang="en-US" dirty="0" smtClean="0"/>
              <a:t>Neighborhood watch to keep drugs and criminals 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981200"/>
            <a:ext cx="3657600" cy="4206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Distressed condition</a:t>
            </a:r>
          </a:p>
          <a:p>
            <a:r>
              <a:rPr lang="en-US" dirty="0" smtClean="0"/>
              <a:t>Abandoned, aggressive (or dead) pets/animals left behind</a:t>
            </a:r>
          </a:p>
          <a:p>
            <a:r>
              <a:rPr lang="en-US" dirty="0" smtClean="0"/>
              <a:t>Possibly occupied by criminals and gang members</a:t>
            </a:r>
          </a:p>
          <a:p>
            <a:r>
              <a:rPr lang="en-US" dirty="0" smtClean="0"/>
              <a:t>Angry neighbors</a:t>
            </a:r>
          </a:p>
          <a:p>
            <a:r>
              <a:rPr lang="en-US" dirty="0" smtClean="0"/>
              <a:t>Drug houses/headquarters</a:t>
            </a:r>
          </a:p>
          <a:p>
            <a:endParaRPr lang="en-US" dirty="0"/>
          </a:p>
        </p:txBody>
      </p:sp>
      <p:pic>
        <p:nvPicPr>
          <p:cNvPr id="5" name="Picture 4" descr="foreclosure good vs b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181600"/>
            <a:ext cx="2438400" cy="110149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SPECIFIC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Mold</a:t>
            </a:r>
          </a:p>
          <a:p>
            <a:r>
              <a:rPr lang="en-US" dirty="0" smtClean="0"/>
              <a:t>Methamphetamine labs</a:t>
            </a:r>
          </a:p>
          <a:p>
            <a:r>
              <a:rPr lang="en-US" dirty="0" smtClean="0"/>
              <a:t>Abandoned, aggressive animals</a:t>
            </a:r>
          </a:p>
          <a:p>
            <a:r>
              <a:rPr lang="en-US" dirty="0" smtClean="0"/>
              <a:t>Dead, contaminated animal carcasses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oreclosed environme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267200"/>
            <a:ext cx="2152650" cy="2124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Clandestine Laboratory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6800"/>
            <a:ext cx="7010400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381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57200"/>
            <a:ext cx="749808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DEA’s National Clandestine Laboratory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3013503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Google it!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NAR Distressed Property Safety Webinar</a:t>
            </a:r>
            <a:endParaRPr lang="en-US" sz="32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867650" cy="5105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315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  <a:latin typeface="Calibri" pitchFamily="34" charset="0"/>
              </a:rPr>
              <a:t>SOCIAL MEDIA  AND SMARTPHONE SAFETY FOR REAL ESTATE AGENTS</a:t>
            </a:r>
          </a:p>
        </p:txBody>
      </p:sp>
      <p:pic>
        <p:nvPicPr>
          <p:cNvPr id="19459" name="Picture 5" descr="C:\Documents and Settings\Tracey\Application Data\Microsoft\Media Catalog\facebook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2209800"/>
            <a:ext cx="3352800" cy="1265238"/>
          </a:xfrm>
        </p:spPr>
      </p:pic>
      <p:pic>
        <p:nvPicPr>
          <p:cNvPr id="19460" name="Picture 6" descr="C:\Documents and Settings\Tracey\My Documents\My Pictures\linked i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33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Documents and Settings\Tracey\My Documents\My Pictures\twitte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581400"/>
            <a:ext cx="11080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C:\Documents and Settings\Tracey\My Documents\My Pictures\you tube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Phishing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7848600" cy="5105400"/>
          </a:xfrm>
        </p:spPr>
        <p:txBody>
          <a:bodyPr/>
          <a:lstStyle/>
          <a:p>
            <a:r>
              <a:rPr lang="en-US" dirty="0" smtClean="0"/>
              <a:t>E-mail sent</a:t>
            </a:r>
          </a:p>
          <a:p>
            <a:r>
              <a:rPr lang="en-US" dirty="0" smtClean="0"/>
              <a:t>Looks like it came from familiar agent</a:t>
            </a:r>
          </a:p>
          <a:p>
            <a:r>
              <a:rPr lang="en-US" dirty="0" smtClean="0"/>
              <a:t>Seeks to get agent to divert wired funds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PREVENTION</a:t>
            </a:r>
          </a:p>
          <a:p>
            <a:pPr>
              <a:buFontTx/>
              <a:buChar char="-"/>
            </a:pPr>
            <a:r>
              <a:rPr lang="en-US" dirty="0" smtClean="0"/>
              <a:t>Don’t click on links in suspicious e-mails</a:t>
            </a:r>
          </a:p>
          <a:p>
            <a:pPr>
              <a:buFontTx/>
              <a:buChar char="-"/>
            </a:pPr>
            <a:r>
              <a:rPr lang="en-US" dirty="0" smtClean="0"/>
              <a:t>Follow </a:t>
            </a:r>
            <a:r>
              <a:rPr lang="en-US" dirty="0" smtClean="0"/>
              <a:t>partner’s </a:t>
            </a:r>
            <a:r>
              <a:rPr lang="en-US" dirty="0" smtClean="0"/>
              <a:t>lead with encrypted e-mails</a:t>
            </a:r>
          </a:p>
          <a:p>
            <a:pPr>
              <a:buFontTx/>
              <a:buChar char="-"/>
            </a:pPr>
            <a:r>
              <a:rPr lang="en-US" dirty="0" smtClean="0"/>
              <a:t>Report any suspicious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a criminal look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81800" cy="762000"/>
          </a:xfrm>
        </p:spPr>
        <p:txBody>
          <a:bodyPr/>
          <a:lstStyle/>
          <a:p>
            <a:r>
              <a:rPr lang="en-US" dirty="0" smtClean="0"/>
              <a:t>FaceBook Business Page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754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324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FaceBook Personal Page</a:t>
            </a:r>
            <a:endParaRPr lang="en-US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7648575" cy="54435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705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FaceBook Privacy Settings</a:t>
            </a:r>
            <a:endParaRPr lang="en-US" dirty="0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924800" cy="5791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In Profile Information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58000" cy="4648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Say Online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58" y="1828800"/>
            <a:ext cx="689483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Don’t Discuss: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Sellers or Buyers on a blog or social media post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Vacation plans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Or brag about new possessions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 Open houses or your schedule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3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406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Websites that prove there is no such thing as privacy!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Websites that share personal information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36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Spokeo.com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Pipl.com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Peepyou.com</a:t>
            </a:r>
          </a:p>
        </p:txBody>
      </p:sp>
    </p:spTree>
    <p:extLst>
      <p:ext uri="{BB962C8B-B14F-4D97-AF65-F5344CB8AC3E}">
        <p14:creationId xmlns="" xmlns:p14="http://schemas.microsoft.com/office/powerpoint/2010/main" val="20355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Spokeo.com Name Search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7848600" cy="5715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762000"/>
          </a:xfrm>
        </p:spPr>
        <p:txBody>
          <a:bodyPr/>
          <a:lstStyle/>
          <a:p>
            <a:r>
              <a:rPr lang="en-US" dirty="0" smtClean="0"/>
              <a:t>Spokeo.com E-mail search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848600" cy="5486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Spokeo.com</a:t>
            </a:r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839200" cy="5638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432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the gift of f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914400"/>
            <a:ext cx="4267200" cy="495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Spokeo.com Address Search</a:t>
            </a:r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991600" cy="6248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58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96200" cy="30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Pipl.com</a:t>
            </a:r>
            <a:endParaRPr lang="en-US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15400" cy="6172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770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Your Online Reputation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Know what is in cyberspace about you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Educate your Sellers about this source of personal information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Research your Buyers and Sellers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07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Yourself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848600" cy="5086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762000"/>
          </a:xfrm>
        </p:spPr>
        <p:txBody>
          <a:bodyPr/>
          <a:lstStyle/>
          <a:p>
            <a:r>
              <a:rPr lang="en-US" dirty="0" smtClean="0"/>
              <a:t>Google Alerts</a:t>
            </a:r>
            <a:endParaRPr lang="en-US" dirty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7696200" cy="5257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Manage What Happens to Your Online Accounts After You Die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848600" cy="495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- Appoint </a:t>
            </a:r>
            <a:r>
              <a:rPr lang="en-US" sz="2400" b="1" dirty="0">
                <a:solidFill>
                  <a:schemeClr val="tx1"/>
                </a:solidFill>
              </a:rPr>
              <a:t>someone as an online executor</a:t>
            </a:r>
            <a:r>
              <a:rPr lang="en-US" sz="2400" dirty="0" smtClean="0">
                <a:solidFill>
                  <a:schemeClr val="tx1"/>
                </a:solidFill>
              </a:rPr>
              <a:t>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- State </a:t>
            </a:r>
            <a:r>
              <a:rPr lang="en-US" sz="2400" b="1" dirty="0">
                <a:solidFill>
                  <a:schemeClr val="tx1"/>
                </a:solidFill>
              </a:rPr>
              <a:t>in a formal document how you want your profiles and accounts to be handled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 Understand </a:t>
            </a:r>
            <a:r>
              <a:rPr lang="en-US" sz="2400" b="1" dirty="0">
                <a:solidFill>
                  <a:schemeClr val="tx1"/>
                </a:solidFill>
              </a:rPr>
              <a:t>the privacy policies of each website with which you’re associated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 Provide </a:t>
            </a:r>
            <a:r>
              <a:rPr lang="en-US" sz="2400" b="1" dirty="0">
                <a:solidFill>
                  <a:schemeClr val="tx1"/>
                </a:solidFill>
              </a:rPr>
              <a:t>your online executor a list of all the websites and login credentials for which you want he or she to take action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- State </a:t>
            </a:r>
            <a:r>
              <a:rPr lang="en-US" sz="2400" b="1" dirty="0">
                <a:solidFill>
                  <a:schemeClr val="tx1"/>
                </a:solidFill>
              </a:rPr>
              <a:t>in your Will that the online executor should have a copy of your death certificate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093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Hack-Proofing Your Smart Phone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5804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Simple step to hack-proof your phone.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7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762000"/>
            <a:ext cx="7498080" cy="42672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What to Look For in </a:t>
            </a:r>
            <a:br>
              <a:rPr lang="en-US" sz="5400" dirty="0" smtClean="0">
                <a:solidFill>
                  <a:schemeClr val="tx1"/>
                </a:solidFill>
              </a:rPr>
            </a:br>
            <a:r>
              <a:rPr lang="en-US" sz="5400" dirty="0" smtClean="0">
                <a:solidFill>
                  <a:schemeClr val="tx1"/>
                </a:solidFill>
              </a:rPr>
              <a:t>a Smart Phone App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0"/>
            <a:ext cx="7499350" cy="1066800"/>
          </a:xfrm>
        </p:spPr>
        <p:txBody>
          <a:bodyPr/>
          <a:lstStyle/>
          <a:p>
            <a:pPr algn="ctr"/>
            <a:r>
              <a:rPr lang="en-US" dirty="0" smtClean="0"/>
              <a:t>MyForce.com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20426" y="6172200"/>
            <a:ext cx="3303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NJRealtor.MyForce.com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6781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itchFamily="34" charset="0"/>
              </a:rPr>
              <a:t>C I T O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rial Black" pitchFamily="34" charset="0"/>
              </a:rPr>
              <a:t>C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ome</a:t>
            </a:r>
            <a:r>
              <a:rPr lang="en-US" sz="6000" dirty="0" smtClean="0">
                <a:latin typeface="Arial Black" pitchFamily="34" charset="0"/>
              </a:rPr>
              <a:t> </a:t>
            </a:r>
          </a:p>
          <a:p>
            <a:r>
              <a:rPr lang="en-US" sz="6000" dirty="0" smtClean="0">
                <a:latin typeface="Arial Black" pitchFamily="34" charset="0"/>
              </a:rPr>
              <a:t>I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nto</a:t>
            </a:r>
            <a:r>
              <a:rPr lang="en-US" sz="6000" dirty="0" smtClean="0">
                <a:latin typeface="Arial Black" pitchFamily="34" charset="0"/>
              </a:rPr>
              <a:t> </a:t>
            </a:r>
          </a:p>
          <a:p>
            <a:r>
              <a:rPr lang="en-US" sz="6000" dirty="0" smtClean="0">
                <a:latin typeface="Arial Black" pitchFamily="34" charset="0"/>
              </a:rPr>
              <a:t>T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he</a:t>
            </a:r>
            <a:r>
              <a:rPr lang="en-US" sz="6000" dirty="0" smtClean="0">
                <a:latin typeface="Arial Black" pitchFamily="34" charset="0"/>
              </a:rPr>
              <a:t> </a:t>
            </a:r>
          </a:p>
          <a:p>
            <a:r>
              <a:rPr lang="en-US" sz="6000" dirty="0" smtClean="0">
                <a:latin typeface="Arial Black" pitchFamily="34" charset="0"/>
              </a:rPr>
              <a:t>O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ffice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 Apps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3198168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3600" dirty="0" smtClean="0">
                <a:latin typeface="Gill Sans MT" pitchFamily="34" charset="0"/>
              </a:rPr>
              <a:t>NJRealtor.MyForce.com</a:t>
            </a:r>
            <a:endParaRPr lang="en-US" sz="36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21208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chemeClr val="tx1"/>
                </a:solidFill>
              </a:rPr>
              <a:t>Be a safety and security resource and help protect your Buyers!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RealtyTrac</a:t>
            </a:r>
            <a:endParaRPr lang="en-US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696200" cy="6096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324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Spotcrime.com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358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Safety Tools and Products for Real Estate Agents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pper spray gu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5334000"/>
            <a:ext cx="813847" cy="609600"/>
          </a:xfrm>
          <a:prstGeom prst="rect">
            <a:avLst/>
          </a:prstGeom>
        </p:spPr>
      </p:pic>
      <p:pic>
        <p:nvPicPr>
          <p:cNvPr id="6" name="Picture 5" descr="pepper spray soft c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5029200"/>
            <a:ext cx="1137478" cy="881865"/>
          </a:xfrm>
          <a:prstGeom prst="rect">
            <a:avLst/>
          </a:prstGeom>
        </p:spPr>
      </p:pic>
      <p:pic>
        <p:nvPicPr>
          <p:cNvPr id="8" name="Picture 7" descr="pepper spray lipsti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5105400"/>
            <a:ext cx="1152525" cy="1152525"/>
          </a:xfrm>
          <a:prstGeom prst="rect">
            <a:avLst/>
          </a:prstGeom>
        </p:spPr>
      </p:pic>
      <p:pic>
        <p:nvPicPr>
          <p:cNvPr id="9" name="Picture 8" descr="jogger pepper spra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3505200"/>
            <a:ext cx="676275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" y="457200"/>
            <a:ext cx="75438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PEPPER SPRAY vs. MACE vs. TEAR GAS</a:t>
            </a:r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838200"/>
            <a:ext cx="731520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Definitions:</a:t>
            </a:r>
          </a:p>
          <a:p>
            <a:pPr marL="342900" indent="-342900" algn="ctr">
              <a:buAutoNum type="arabicPeriod"/>
            </a:pPr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Mace</a:t>
            </a:r>
          </a:p>
          <a:p>
            <a:pPr marL="342900" indent="-342900" algn="ctr">
              <a:buAutoNum type="arabicPeriod"/>
            </a:pP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Tear Gas</a:t>
            </a:r>
          </a:p>
          <a:p>
            <a:pPr marL="342900" indent="-342900" algn="ctr">
              <a:buAutoNum type="arabicPeriod"/>
            </a:pP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Pepper Spray</a:t>
            </a:r>
          </a:p>
          <a:p>
            <a:pPr marL="342900" indent="-342900" algn="ctr">
              <a:buAutoNum type="arabicPeriod"/>
            </a:pPr>
            <a:endParaRPr 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Which is recommended?</a:t>
            </a:r>
          </a:p>
          <a:p>
            <a:pPr marL="342900" indent="-342900"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 (not CN or CS)</a:t>
            </a:r>
          </a:p>
          <a:p>
            <a:pPr marL="342900" indent="-342900"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million </a:t>
            </a:r>
            <a:r>
              <a:rPr lang="en-US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Scoville</a:t>
            </a:r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Heat Units (SHUs)</a:t>
            </a:r>
          </a:p>
          <a:p>
            <a:pPr marL="342900" indent="-342900"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Check the expiration date</a:t>
            </a:r>
          </a:p>
          <a:p>
            <a:pPr marL="342900" indent="-342900"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Test your spray</a:t>
            </a:r>
          </a:p>
          <a:p>
            <a:pPr marL="342900" indent="-342900" algn="ctr"/>
            <a:r>
              <a:rPr 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Federal crime if used improperly</a:t>
            </a:r>
          </a:p>
          <a:p>
            <a:pPr marL="342900" indent="-342900" algn="ctr"/>
            <a:endParaRPr lang="en-US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ctr"/>
            <a:endParaRPr lang="en-US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 descr="key alarm with flashligh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4724400"/>
            <a:ext cx="1219200" cy="14941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Self Defense Spray Options</a:t>
            </a:r>
            <a:endParaRPr lang="en-US" dirty="0"/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217393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281059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28800"/>
            <a:ext cx="144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572000"/>
            <a:ext cx="2643187" cy="192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724400"/>
            <a:ext cx="4352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Security Products</a:t>
            </a:r>
            <a:endParaRPr lang="en-US" dirty="0"/>
          </a:p>
        </p:txBody>
      </p:sp>
      <p:pic>
        <p:nvPicPr>
          <p:cNvPr id="4" name="Content Placeholder 3" descr="garage but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2743200" cy="2895600"/>
          </a:xfrm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3276600" cy="342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os ban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191000"/>
            <a:ext cx="3733800" cy="2520315"/>
          </a:xfrm>
          <a:prstGeom prst="rect">
            <a:avLst/>
          </a:prstGeom>
        </p:spPr>
      </p:pic>
      <p:pic>
        <p:nvPicPr>
          <p:cNvPr id="8" name="Picture 7" descr="auto escape tool ce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295400"/>
            <a:ext cx="3276600" cy="279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Safety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62850" cy="4800600"/>
          </a:xfrm>
        </p:spPr>
        <p:txBody>
          <a:bodyPr/>
          <a:lstStyle/>
          <a:p>
            <a:r>
              <a:rPr lang="en-US" dirty="0" smtClean="0"/>
              <a:t>Your office can subscribe to receive 2-minute videos of  “Tracey, the Safety Lady” with a reminder of real estate agent safety tips.</a:t>
            </a:r>
          </a:p>
          <a:p>
            <a:endParaRPr lang="en-US" dirty="0" smtClean="0"/>
          </a:p>
          <a:p>
            <a:r>
              <a:rPr lang="en-US" dirty="0" smtClean="0"/>
              <a:t>Share them at your sales meetings on a regular basis.</a:t>
            </a:r>
          </a:p>
          <a:p>
            <a:endParaRPr lang="en-US" dirty="0" smtClean="0"/>
          </a:p>
          <a:p>
            <a:r>
              <a:rPr lang="en-US" dirty="0" smtClean="0"/>
              <a:t>Ask me about it!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320"/>
            <a:ext cx="6248400" cy="1143000"/>
          </a:xfrm>
        </p:spPr>
        <p:txBody>
          <a:bodyPr/>
          <a:lstStyle/>
          <a:p>
            <a:pPr algn="ctr"/>
            <a:r>
              <a:rPr lang="en-US" dirty="0" smtClean="0"/>
              <a:t>Linked In Group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401755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FaceTime</a:t>
            </a:r>
            <a:r>
              <a:rPr lang="en-US" dirty="0" smtClean="0"/>
              <a:t>/Skype CITO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2705100" cy="16859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2762250" cy="16573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381000"/>
            <a:ext cx="7499350" cy="1219200"/>
          </a:xfrm>
        </p:spPr>
        <p:txBody>
          <a:bodyPr/>
          <a:lstStyle/>
          <a:p>
            <a:pPr algn="ctr"/>
            <a:r>
              <a:rPr lang="en-US" dirty="0" smtClean="0"/>
              <a:t>Safety Designation</a:t>
            </a:r>
            <a:endParaRPr lang="en-US" dirty="0"/>
          </a:p>
        </p:txBody>
      </p:sp>
      <p:pic>
        <p:nvPicPr>
          <p:cNvPr id="4" name="Content Placeholder 3" descr="Logo real estate design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09800"/>
            <a:ext cx="55753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7924800" cy="685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Thank You!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Tracey Hawkins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</a:rPr>
              <a:t>Real estate agent safety resource- Linked In: “Real Estate Agent Safety Forum” group</a:t>
            </a:r>
            <a:r>
              <a:rPr lang="en-US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</a:rPr>
              <a:t>Twitter: </a:t>
            </a:r>
            <a:r>
              <a:rPr lang="en-US" sz="2700" dirty="0" err="1" smtClean="0">
                <a:solidFill>
                  <a:schemeClr val="tx1"/>
                </a:solidFill>
                <a:effectLst/>
              </a:rPr>
              <a:t>TraceySafeTLady</a:t>
            </a:r>
            <a:r>
              <a:rPr lang="en-US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700" dirty="0" smtClean="0">
                <a:solidFill>
                  <a:schemeClr val="tx1"/>
                </a:solidFill>
                <a:effectLst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</a:rPr>
              <a:t>FaceBook: Safety and Security Source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hlinkClick r:id="rId3"/>
              </a:rPr>
              <a:t>www.safetyandsecuritysource.com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safetyandsecuritysource@gmail.com</a:t>
            </a:r>
          </a:p>
        </p:txBody>
      </p:sp>
      <p:pic>
        <p:nvPicPr>
          <p:cNvPr id="4" name="Picture 3" descr="Tracey caricature resized 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8184" y="152400"/>
            <a:ext cx="1210066" cy="176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Into Any Office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1720840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  <a:hlinkClick r:id="rId2"/>
              </a:rPr>
              <a:t>REALTORSafeHarbor.com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Allows agents to find registered Safe Harbor locations that will allow agents to use their office to meet new clients, will provide the REALTOR client prospect form, and will scan/fax the form and ID of the client to the agent free of charge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 Forms</a:t>
            </a:r>
          </a:p>
          <a:p>
            <a:endParaRPr lang="en-US" dirty="0" smtClean="0"/>
          </a:p>
          <a:p>
            <a:r>
              <a:rPr lang="en-US" dirty="0" smtClean="0"/>
              <a:t>Go to realtor.org and search “Tracey Hawkins”</a:t>
            </a:r>
          </a:p>
          <a:p>
            <a:endParaRPr lang="en-US" dirty="0" smtClean="0"/>
          </a:p>
          <a:p>
            <a:r>
              <a:rPr lang="en-US" dirty="0" smtClean="0"/>
              <a:t>Forms allow your whereabouts to be </a:t>
            </a:r>
            <a:r>
              <a:rPr lang="en-US" dirty="0" smtClean="0"/>
              <a:t>known, your broker/manager to have key information about you and you to gather information from clients.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5|2|1.5|1.8|1.1|1.4|1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1|1|0.5|0.5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7">
      <a:dk1>
        <a:sysClr val="windowText" lastClr="000000"/>
      </a:dk1>
      <a:lt1>
        <a:sysClr val="window" lastClr="FFFFFF"/>
      </a:lt1>
      <a:dk2>
        <a:srgbClr val="F1B1EB"/>
      </a:dk2>
      <a:lt2>
        <a:srgbClr val="F1B1EB"/>
      </a:lt2>
      <a:accent1>
        <a:srgbClr val="000000"/>
      </a:accent1>
      <a:accent2>
        <a:srgbClr val="000000"/>
      </a:accent2>
      <a:accent3>
        <a:srgbClr val="969696"/>
      </a:accent3>
      <a:accent4>
        <a:srgbClr val="F1B1EB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11097</TotalTime>
  <Words>931</Words>
  <Application>Microsoft Office PowerPoint</Application>
  <PresentationFormat>On-screen Show (4:3)</PresentationFormat>
  <Paragraphs>223</Paragraphs>
  <Slides>71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Solstice</vt:lpstr>
      <vt:lpstr>REAL ESTATE AGENT SAFETY</vt:lpstr>
      <vt:lpstr>Who is “Tracey, the Safety Lady”?</vt:lpstr>
      <vt:lpstr>Risks</vt:lpstr>
      <vt:lpstr>Criminals</vt:lpstr>
      <vt:lpstr>Slide 5</vt:lpstr>
      <vt:lpstr>Slide 6</vt:lpstr>
      <vt:lpstr>FaceTime/Skype CITO</vt:lpstr>
      <vt:lpstr>Come Into Any Office</vt:lpstr>
      <vt:lpstr>Collect information</vt:lpstr>
      <vt:lpstr>Cell Phone Safety</vt:lpstr>
      <vt:lpstr>Dressing Safely</vt:lpstr>
      <vt:lpstr>Making Safety Profitable and Worthwhile</vt:lpstr>
      <vt:lpstr>Protect Your Sellers</vt:lpstr>
      <vt:lpstr>Seller Listing Safety</vt:lpstr>
      <vt:lpstr>Slide 15</vt:lpstr>
      <vt:lpstr>Safe Showing Techniques</vt:lpstr>
      <vt:lpstr>Slide 17</vt:lpstr>
      <vt:lpstr>Slide 18</vt:lpstr>
      <vt:lpstr>Slide 19</vt:lpstr>
      <vt:lpstr>Slide 20</vt:lpstr>
      <vt:lpstr>Real Estate Agent Photos</vt:lpstr>
      <vt:lpstr>Agent Photos</vt:lpstr>
      <vt:lpstr>Words to Avoid in Advertising</vt:lpstr>
      <vt:lpstr>Words to Avoid</vt:lpstr>
      <vt:lpstr>Sellers and Photos</vt:lpstr>
      <vt:lpstr>Open House Safety</vt:lpstr>
      <vt:lpstr>Open House Safety</vt:lpstr>
      <vt:lpstr>Smile You Are On Camera</vt:lpstr>
      <vt:lpstr>Slide 29</vt:lpstr>
      <vt:lpstr>Why FSBO Safety is Your Business</vt:lpstr>
      <vt:lpstr>E-Mail Me to Request FSBO Safety Tips</vt:lpstr>
      <vt:lpstr>RETAIL REAL ESTATE  vs.  DISTRESSED PROPERTIES</vt:lpstr>
      <vt:lpstr>SPECIFIC DANGERS</vt:lpstr>
      <vt:lpstr>National Clandestine Laboratory</vt:lpstr>
      <vt:lpstr>Slide 35</vt:lpstr>
      <vt:lpstr>DEA’s National Clandestine Laboratory</vt:lpstr>
      <vt:lpstr>NAR Distressed Property Safety Webinar</vt:lpstr>
      <vt:lpstr>SOCIAL MEDIA  AND SMARTPHONE SAFETY FOR REAL ESTATE AGENTS</vt:lpstr>
      <vt:lpstr>Phishing</vt:lpstr>
      <vt:lpstr>FaceBook Business Page</vt:lpstr>
      <vt:lpstr>FaceBook Personal Page</vt:lpstr>
      <vt:lpstr>FaceBook Privacy Settings</vt:lpstr>
      <vt:lpstr>Linked In Profile Information</vt:lpstr>
      <vt:lpstr>What Not to Say Online</vt:lpstr>
      <vt:lpstr>Websites that prove there is no such thing as privacy!</vt:lpstr>
      <vt:lpstr>Websites that share personal information</vt:lpstr>
      <vt:lpstr>Spokeo.com Name Search</vt:lpstr>
      <vt:lpstr>Spokeo.com E-mail search</vt:lpstr>
      <vt:lpstr>        Spokeo.com</vt:lpstr>
      <vt:lpstr>      Spokeo.com Address Search</vt:lpstr>
      <vt:lpstr>Pipl.com</vt:lpstr>
      <vt:lpstr>Research Your Online Reputation</vt:lpstr>
      <vt:lpstr>Do Your Research</vt:lpstr>
      <vt:lpstr>Google Yourself</vt:lpstr>
      <vt:lpstr>Google Alerts</vt:lpstr>
      <vt:lpstr>Manage What Happens to Your Online Accounts After You Die</vt:lpstr>
      <vt:lpstr>Hack-Proofing Your Smart Phone</vt:lpstr>
      <vt:lpstr>What to Look For in  a Smart Phone App</vt:lpstr>
      <vt:lpstr>MyForce.com</vt:lpstr>
      <vt:lpstr>Smart Phone Apps</vt:lpstr>
      <vt:lpstr> Be a safety and security resource and help protect your Buyers!</vt:lpstr>
      <vt:lpstr>RealtyTrac</vt:lpstr>
      <vt:lpstr>Spotcrime.com</vt:lpstr>
      <vt:lpstr>Safety Tools and Products for Real Estate Agents</vt:lpstr>
      <vt:lpstr>Slide 65</vt:lpstr>
      <vt:lpstr>Self Defense Spray Options</vt:lpstr>
      <vt:lpstr>Safety and Security Products</vt:lpstr>
      <vt:lpstr>Video Safety Tips</vt:lpstr>
      <vt:lpstr>Linked In Group</vt:lpstr>
      <vt:lpstr>Safety Designation</vt:lpstr>
      <vt:lpstr>  Thank You! Tracey Hawkins  Real estate agent safety resource- Linked In: “Real Estate Agent Safety Forum” group  Twitter: TraceySafeTLady FaceBook: Safety and Security Source  www.safetyandsecuritysource.com  safetyandsecuritysource@gmail.com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AGENT SAFETY</dc:title>
  <dc:creator>Tracey</dc:creator>
  <cp:lastModifiedBy>Hawkins</cp:lastModifiedBy>
  <cp:revision>156</cp:revision>
  <cp:lastPrinted>1601-01-01T00:00:00Z</cp:lastPrinted>
  <dcterms:created xsi:type="dcterms:W3CDTF">2011-11-04T02:10:43Z</dcterms:created>
  <dcterms:modified xsi:type="dcterms:W3CDTF">2015-09-09T22:52:04Z</dcterms:modified>
</cp:coreProperties>
</file>